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91" r:id="rId3"/>
    <p:sldId id="258" r:id="rId4"/>
    <p:sldId id="283" r:id="rId5"/>
    <p:sldId id="284" r:id="rId6"/>
    <p:sldId id="275" r:id="rId7"/>
    <p:sldId id="285" r:id="rId8"/>
    <p:sldId id="277" r:id="rId9"/>
    <p:sldId id="289" r:id="rId10"/>
    <p:sldId id="286" r:id="rId11"/>
    <p:sldId id="278" r:id="rId12"/>
    <p:sldId id="274" r:id="rId13"/>
    <p:sldId id="279" r:id="rId14"/>
    <p:sldId id="280" r:id="rId15"/>
    <p:sldId id="281" r:id="rId16"/>
    <p:sldId id="28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9B"/>
    <a:srgbClr val="FF5353"/>
    <a:srgbClr val="FA7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A1359E-38C6-42B8-935D-F8EDA86602D9}">
  <a:tblStyle styleId="{55A1359E-38C6-42B8-935D-F8EDA86602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114" y="12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mpireflippers.com/social-media-dtc-ecommerc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285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897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21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15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cec0e30e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cec0e30e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Img credits: </a:t>
            </a:r>
            <a:r>
              <a:rPr lang="en" u="sng">
                <a:solidFill>
                  <a:schemeClr val="hlink"/>
                </a:solidFill>
                <a:hlinkClick r:id="rId3"/>
              </a:rPr>
              <a:t>https://empireflippers.com/social-media-dtc-ecommerce/</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547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69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38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61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362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cf082a640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cf082a640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54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0"/>
            <a:ext cx="9144000" cy="2797175"/>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dirty="0">
                <a:solidFill>
                  <a:srgbClr val="0B7743"/>
                </a:solidFill>
              </a:rPr>
              <a:t>Beep: Left Behind Items Detection in Autonomous Public Transport</a:t>
            </a:r>
            <a:endParaRPr dirty="0">
              <a:solidFill>
                <a:srgbClr val="0B7743"/>
              </a:solidFill>
            </a:endParaRPr>
          </a:p>
        </p:txBody>
      </p:sp>
      <p:sp>
        <p:nvSpPr>
          <p:cNvPr id="55" name="Google Shape;55;p13"/>
          <p:cNvSpPr txBox="1">
            <a:spLocks noGrp="1"/>
          </p:cNvSpPr>
          <p:nvPr>
            <p:ph type="subTitle" idx="1"/>
          </p:nvPr>
        </p:nvSpPr>
        <p:spPr>
          <a:xfrm>
            <a:off x="6506054" y="4551441"/>
            <a:ext cx="2637945" cy="592059"/>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solidFill>
                  <a:schemeClr val="accent3"/>
                </a:solidFill>
              </a:rPr>
              <a:t>Sahil Bishnoi</a:t>
            </a:r>
            <a:endParaRPr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om with a wood floor and a window&#10;&#10;Description automatically generated with medium confidence">
            <a:extLst>
              <a:ext uri="{FF2B5EF4-FFF2-40B4-BE49-F238E27FC236}">
                <a16:creationId xmlns:a16="http://schemas.microsoft.com/office/drawing/2014/main" id="{83261814-7A34-A6F7-AB42-4490E66B46EF}"/>
              </a:ext>
            </a:extLst>
          </p:cNvPr>
          <p:cNvPicPr>
            <a:picLocks noChangeAspect="1"/>
          </p:cNvPicPr>
          <p:nvPr/>
        </p:nvPicPr>
        <p:blipFill>
          <a:blip r:embed="rId2"/>
          <a:stretch>
            <a:fillRect/>
          </a:stretch>
        </p:blipFill>
        <p:spPr>
          <a:xfrm>
            <a:off x="1223629" y="1268656"/>
            <a:ext cx="6167454" cy="3860360"/>
          </a:xfrm>
          <a:prstGeom prst="rect">
            <a:avLst/>
          </a:prstGeom>
        </p:spPr>
      </p:pic>
      <p:sp>
        <p:nvSpPr>
          <p:cNvPr id="10" name="Rectangle 9">
            <a:extLst>
              <a:ext uri="{FF2B5EF4-FFF2-40B4-BE49-F238E27FC236}">
                <a16:creationId xmlns:a16="http://schemas.microsoft.com/office/drawing/2014/main" id="{15E14012-A7B5-2EB9-3783-12EA9A24E62A}"/>
              </a:ext>
            </a:extLst>
          </p:cNvPr>
          <p:cNvSpPr/>
          <p:nvPr/>
        </p:nvSpPr>
        <p:spPr>
          <a:xfrm>
            <a:off x="407579" y="1453651"/>
            <a:ext cx="737036" cy="354329"/>
          </a:xfrm>
          <a:prstGeom prst="rect">
            <a:avLst/>
          </a:prstGeom>
          <a:solidFill>
            <a:srgbClr val="FF9B9B"/>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Alert Display</a:t>
            </a:r>
          </a:p>
        </p:txBody>
      </p:sp>
      <p:cxnSp>
        <p:nvCxnSpPr>
          <p:cNvPr id="11" name="Straight Connector 10">
            <a:extLst>
              <a:ext uri="{FF2B5EF4-FFF2-40B4-BE49-F238E27FC236}">
                <a16:creationId xmlns:a16="http://schemas.microsoft.com/office/drawing/2014/main" id="{C0ACC9F2-D853-A5D1-12A9-F4830B94A8F2}"/>
              </a:ext>
            </a:extLst>
          </p:cNvPr>
          <p:cNvCxnSpPr>
            <a:cxnSpLocks/>
            <a:stCxn id="10" idx="3"/>
          </p:cNvCxnSpPr>
          <p:nvPr/>
        </p:nvCxnSpPr>
        <p:spPr>
          <a:xfrm flipV="1">
            <a:off x="1144615" y="1453651"/>
            <a:ext cx="337343" cy="177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7B97E2B-C9A0-87C6-F4EA-063C08D72A4B}"/>
              </a:ext>
            </a:extLst>
          </p:cNvPr>
          <p:cNvSpPr>
            <a:spLocks/>
          </p:cNvSpPr>
          <p:nvPr/>
        </p:nvSpPr>
        <p:spPr>
          <a:xfrm>
            <a:off x="6251297" y="3013080"/>
            <a:ext cx="1128943" cy="371512"/>
          </a:xfrm>
          <a:prstGeom prst="rect">
            <a:avLst/>
          </a:prstGeom>
          <a:solidFill>
            <a:schemeClr val="accent6">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rPr>
              <a:t>Items with missing owner</a:t>
            </a:r>
          </a:p>
        </p:txBody>
      </p:sp>
      <p:cxnSp>
        <p:nvCxnSpPr>
          <p:cNvPr id="13" name="Straight Connector 12">
            <a:extLst>
              <a:ext uri="{FF2B5EF4-FFF2-40B4-BE49-F238E27FC236}">
                <a16:creationId xmlns:a16="http://schemas.microsoft.com/office/drawing/2014/main" id="{37EA4F2D-083B-1F6D-13B2-827C43ACB55C}"/>
              </a:ext>
            </a:extLst>
          </p:cNvPr>
          <p:cNvCxnSpPr>
            <a:cxnSpLocks/>
          </p:cNvCxnSpPr>
          <p:nvPr/>
        </p:nvCxnSpPr>
        <p:spPr>
          <a:xfrm flipH="1" flipV="1">
            <a:off x="4402653" y="2676946"/>
            <a:ext cx="1837801" cy="336134"/>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FF215E-17DB-76D0-F0F8-FCC44CED546F}"/>
              </a:ext>
            </a:extLst>
          </p:cNvPr>
          <p:cNvCxnSpPr>
            <a:cxnSpLocks/>
          </p:cNvCxnSpPr>
          <p:nvPr/>
        </p:nvCxnSpPr>
        <p:spPr>
          <a:xfrm flipH="1">
            <a:off x="5414554" y="3384592"/>
            <a:ext cx="825900" cy="27370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Google Shape;67;p15">
            <a:extLst>
              <a:ext uri="{FF2B5EF4-FFF2-40B4-BE49-F238E27FC236}">
                <a16:creationId xmlns:a16="http://schemas.microsoft.com/office/drawing/2014/main" id="{8A8DF3AE-3CA3-2AAB-67B3-D094AE9DDABE}"/>
              </a:ext>
            </a:extLst>
          </p:cNvPr>
          <p:cNvSpPr txBox="1">
            <a:spLocks/>
          </p:cNvSpPr>
          <p:nvPr/>
        </p:nvSpPr>
        <p:spPr>
          <a:xfrm>
            <a:off x="487982" y="49074"/>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Left behind Item Alert</a:t>
            </a:r>
          </a:p>
        </p:txBody>
      </p:sp>
      <p:sp>
        <p:nvSpPr>
          <p:cNvPr id="4" name="Google Shape;69;p15">
            <a:extLst>
              <a:ext uri="{FF2B5EF4-FFF2-40B4-BE49-F238E27FC236}">
                <a16:creationId xmlns:a16="http://schemas.microsoft.com/office/drawing/2014/main" id="{5E50A3FC-453F-53DF-7F46-CABCD533E44D}"/>
              </a:ext>
            </a:extLst>
          </p:cNvPr>
          <p:cNvSpPr txBox="1">
            <a:spLocks/>
          </p:cNvSpPr>
          <p:nvPr/>
        </p:nvSpPr>
        <p:spPr>
          <a:xfrm>
            <a:off x="207483" y="532150"/>
            <a:ext cx="8390340" cy="77410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457200" lvl="0" indent="-342900" algn="l" rtl="0">
              <a:lnSpc>
                <a:spcPct val="100000"/>
              </a:lnSpc>
              <a:spcBef>
                <a:spcPts val="1200"/>
              </a:spcBef>
              <a:spcAft>
                <a:spcPts val="0"/>
              </a:spcAft>
              <a:buClr>
                <a:schemeClr val="accent1">
                  <a:lumMod val="50000"/>
                </a:schemeClr>
              </a:buClr>
              <a:buSzPct val="88000"/>
              <a:buChar char="●"/>
            </a:pPr>
            <a:r>
              <a:rPr lang="en-US" sz="1600" b="1" dirty="0">
                <a:solidFill>
                  <a:schemeClr val="accent1">
                    <a:lumMod val="50000"/>
                  </a:schemeClr>
                </a:solidFill>
              </a:rPr>
              <a:t>Alert Trigger</a:t>
            </a:r>
            <a:r>
              <a:rPr lang="en-US" sz="1600" dirty="0">
                <a:solidFill>
                  <a:schemeClr val="accent1">
                    <a:lumMod val="50000"/>
                  </a:schemeClr>
                </a:solidFill>
              </a:rPr>
              <a:t>: An alert is triggered if the owner is no longer detected and the item remains onboard for more than 5 seconds. This is a user defined variable.</a:t>
            </a:r>
          </a:p>
        </p:txBody>
      </p:sp>
    </p:spTree>
    <p:extLst>
      <p:ext uri="{BB962C8B-B14F-4D97-AF65-F5344CB8AC3E}">
        <p14:creationId xmlns:p14="http://schemas.microsoft.com/office/powerpoint/2010/main" val="63303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487982" y="140920"/>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Results</a:t>
            </a:r>
          </a:p>
        </p:txBody>
      </p:sp>
      <p:sp>
        <p:nvSpPr>
          <p:cNvPr id="9" name="Google Shape;69;p15">
            <a:extLst>
              <a:ext uri="{FF2B5EF4-FFF2-40B4-BE49-F238E27FC236}">
                <a16:creationId xmlns:a16="http://schemas.microsoft.com/office/drawing/2014/main" id="{91C3A7EF-B42A-9457-8045-A78C4EB25DD1}"/>
              </a:ext>
            </a:extLst>
          </p:cNvPr>
          <p:cNvSpPr txBox="1">
            <a:spLocks/>
          </p:cNvSpPr>
          <p:nvPr/>
        </p:nvSpPr>
        <p:spPr>
          <a:xfrm>
            <a:off x="233501" y="800238"/>
            <a:ext cx="8390340" cy="15510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indent="-342900">
              <a:lnSpc>
                <a:spcPct val="100000"/>
              </a:lnSpc>
              <a:spcBef>
                <a:spcPts val="1200"/>
              </a:spcBef>
              <a:buClr>
                <a:schemeClr val="accent1">
                  <a:lumMod val="50000"/>
                </a:schemeClr>
              </a:buClr>
              <a:buSzPct val="88000"/>
            </a:pPr>
            <a:r>
              <a:rPr lang="en-US" sz="1600" dirty="0">
                <a:solidFill>
                  <a:schemeClr val="accent1">
                    <a:lumMod val="50000"/>
                  </a:schemeClr>
                </a:solidFill>
              </a:rPr>
              <a:t>Accurately detect and track persons and objects.</a:t>
            </a:r>
          </a:p>
          <a:p>
            <a:pPr indent="-342900">
              <a:lnSpc>
                <a:spcPct val="100000"/>
              </a:lnSpc>
              <a:spcBef>
                <a:spcPts val="1200"/>
              </a:spcBef>
              <a:buClr>
                <a:schemeClr val="accent1">
                  <a:lumMod val="50000"/>
                </a:schemeClr>
              </a:buClr>
              <a:buSzPct val="88000"/>
            </a:pPr>
            <a:r>
              <a:rPr lang="en-US" sz="1600" dirty="0">
                <a:solidFill>
                  <a:schemeClr val="accent1">
                    <a:lumMod val="50000"/>
                  </a:schemeClr>
                </a:solidFill>
              </a:rPr>
              <a:t>Correctly pair items with their owners using entry line and proximity-based methods.</a:t>
            </a:r>
          </a:p>
          <a:p>
            <a:pPr indent="-342900">
              <a:lnSpc>
                <a:spcPct val="100000"/>
              </a:lnSpc>
              <a:spcBef>
                <a:spcPts val="1200"/>
              </a:spcBef>
              <a:buClr>
                <a:schemeClr val="accent1">
                  <a:lumMod val="50000"/>
                </a:schemeClr>
              </a:buClr>
              <a:buSzPct val="88000"/>
            </a:pPr>
            <a:r>
              <a:rPr lang="en-US" sz="1600" dirty="0">
                <a:solidFill>
                  <a:schemeClr val="accent1">
                    <a:lumMod val="50000"/>
                  </a:schemeClr>
                </a:solidFill>
              </a:rPr>
              <a:t>Effectively trigger alerts when items are left behind.</a:t>
            </a:r>
          </a:p>
        </p:txBody>
      </p:sp>
    </p:spTree>
    <p:extLst>
      <p:ext uri="{BB962C8B-B14F-4D97-AF65-F5344CB8AC3E}">
        <p14:creationId xmlns:p14="http://schemas.microsoft.com/office/powerpoint/2010/main" val="322485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468247" y="140920"/>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Recommendation and Next Steps</a:t>
            </a:r>
          </a:p>
        </p:txBody>
      </p:sp>
      <p:sp>
        <p:nvSpPr>
          <p:cNvPr id="18" name="Google Shape;69;p15">
            <a:extLst>
              <a:ext uri="{FF2B5EF4-FFF2-40B4-BE49-F238E27FC236}">
                <a16:creationId xmlns:a16="http://schemas.microsoft.com/office/drawing/2014/main" id="{74AB08F1-307A-EB8F-B3FE-F46E0C7A932B}"/>
              </a:ext>
            </a:extLst>
          </p:cNvPr>
          <p:cNvSpPr txBox="1">
            <a:spLocks/>
          </p:cNvSpPr>
          <p:nvPr/>
        </p:nvSpPr>
        <p:spPr>
          <a:xfrm>
            <a:off x="179475" y="700205"/>
            <a:ext cx="8390340" cy="2204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Improve Detection Accuracy: </a:t>
            </a:r>
            <a:r>
              <a:rPr lang="en-US" sz="1600" dirty="0">
                <a:solidFill>
                  <a:schemeClr val="accent1">
                    <a:lumMod val="50000"/>
                  </a:schemeClr>
                </a:solidFill>
              </a:rPr>
              <a:t>While YOLOv7 is trained on the popular COCO dataset, it is primarily concerned with detecting general items. To improve detection accuracy, we can train the YOLO model on a custom dataset comprising images of common items from the camera feed. This training will account for factors such as camera quality, lighting conditions, and camera angles.</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Real-Time Processing: </a:t>
            </a:r>
            <a:r>
              <a:rPr lang="en-US" sz="1600" dirty="0">
                <a:solidFill>
                  <a:schemeClr val="accent1">
                    <a:lumMod val="50000"/>
                  </a:schemeClr>
                </a:solidFill>
              </a:rPr>
              <a:t>Ensuring real-time processing of video feeds may require optimization of the detection and tracking algorithms.</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Integration with Transport Systems: </a:t>
            </a:r>
            <a:r>
              <a:rPr lang="en-US" sz="1600" dirty="0">
                <a:solidFill>
                  <a:schemeClr val="accent1">
                    <a:lumMod val="50000"/>
                  </a:schemeClr>
                </a:solidFill>
              </a:rPr>
              <a:t>Integration with existing transport management systems to provide real-time alerts to passengers and authorities.</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User Feedback: </a:t>
            </a:r>
            <a:r>
              <a:rPr lang="en-US" sz="1600" dirty="0">
                <a:solidFill>
                  <a:schemeClr val="accent1">
                    <a:lumMod val="50000"/>
                  </a:schemeClr>
                </a:solidFill>
              </a:rPr>
              <a:t>Incorporating feedback from users can help refine the alert mechanisms and improve overall system performance.</a:t>
            </a:r>
          </a:p>
        </p:txBody>
      </p:sp>
    </p:spTree>
    <p:extLst>
      <p:ext uri="{BB962C8B-B14F-4D97-AF65-F5344CB8AC3E}">
        <p14:creationId xmlns:p14="http://schemas.microsoft.com/office/powerpoint/2010/main" val="2069196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335280" y="234458"/>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Q&amp;A</a:t>
            </a:r>
          </a:p>
        </p:txBody>
      </p:sp>
    </p:spTree>
    <p:extLst>
      <p:ext uri="{BB962C8B-B14F-4D97-AF65-F5344CB8AC3E}">
        <p14:creationId xmlns:p14="http://schemas.microsoft.com/office/powerpoint/2010/main" val="165892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335280" y="234458"/>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What is YOLOv7?</a:t>
            </a:r>
          </a:p>
        </p:txBody>
      </p:sp>
      <p:sp>
        <p:nvSpPr>
          <p:cNvPr id="3" name="Google Shape;69;p15">
            <a:extLst>
              <a:ext uri="{FF2B5EF4-FFF2-40B4-BE49-F238E27FC236}">
                <a16:creationId xmlns:a16="http://schemas.microsoft.com/office/drawing/2014/main" id="{B16359FB-B0F6-8582-7B30-A7E476089378}"/>
              </a:ext>
            </a:extLst>
          </p:cNvPr>
          <p:cNvSpPr txBox="1">
            <a:spLocks/>
          </p:cNvSpPr>
          <p:nvPr/>
        </p:nvSpPr>
        <p:spPr>
          <a:xfrm>
            <a:off x="179475" y="700205"/>
            <a:ext cx="8390340" cy="2204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Model in the YOLO (You Only Look Once) family of single-stage object detectors.</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Architecture:</a:t>
            </a:r>
          </a:p>
          <a:p>
            <a:pPr lvl="1" indent="-342900">
              <a:lnSpc>
                <a:spcPct val="100000"/>
              </a:lnSpc>
              <a:spcBef>
                <a:spcPts val="1200"/>
              </a:spcBef>
              <a:buClr>
                <a:schemeClr val="accent1">
                  <a:lumMod val="50000"/>
                </a:schemeClr>
              </a:buClr>
              <a:buSzPct val="88000"/>
            </a:pPr>
            <a:r>
              <a:rPr lang="en-US" sz="1400" b="1" dirty="0">
                <a:solidFill>
                  <a:schemeClr val="accent1">
                    <a:lumMod val="50000"/>
                  </a:schemeClr>
                </a:solidFill>
              </a:rPr>
              <a:t>Backbone: </a:t>
            </a:r>
            <a:r>
              <a:rPr lang="en-US" sz="1400" dirty="0" err="1">
                <a:solidFill>
                  <a:schemeClr val="accent1">
                    <a:lumMod val="50000"/>
                  </a:schemeClr>
                </a:solidFill>
              </a:rPr>
              <a:t>Featurizes</a:t>
            </a:r>
            <a:r>
              <a:rPr lang="en-US" sz="1400" dirty="0">
                <a:solidFill>
                  <a:schemeClr val="accent1">
                    <a:lumMod val="50000"/>
                  </a:schemeClr>
                </a:solidFill>
              </a:rPr>
              <a:t> image frames.</a:t>
            </a:r>
          </a:p>
          <a:p>
            <a:pPr lvl="1" indent="-342900">
              <a:lnSpc>
                <a:spcPct val="100000"/>
              </a:lnSpc>
              <a:spcBef>
                <a:spcPts val="1200"/>
              </a:spcBef>
              <a:buClr>
                <a:schemeClr val="accent1">
                  <a:lumMod val="50000"/>
                </a:schemeClr>
              </a:buClr>
              <a:buSzPct val="88000"/>
            </a:pPr>
            <a:r>
              <a:rPr lang="en-US" sz="1400" b="1" dirty="0">
                <a:solidFill>
                  <a:schemeClr val="accent1">
                    <a:lumMod val="50000"/>
                  </a:schemeClr>
                </a:solidFill>
              </a:rPr>
              <a:t>Neck: </a:t>
            </a:r>
            <a:r>
              <a:rPr lang="en-US" sz="1400" dirty="0">
                <a:solidFill>
                  <a:schemeClr val="accent1">
                    <a:lumMod val="50000"/>
                  </a:schemeClr>
                </a:solidFill>
              </a:rPr>
              <a:t>Combines and mixes features.</a:t>
            </a:r>
          </a:p>
          <a:p>
            <a:pPr lvl="1" indent="-342900">
              <a:lnSpc>
                <a:spcPct val="100000"/>
              </a:lnSpc>
              <a:spcBef>
                <a:spcPts val="1200"/>
              </a:spcBef>
              <a:buClr>
                <a:schemeClr val="accent1">
                  <a:lumMod val="50000"/>
                </a:schemeClr>
              </a:buClr>
              <a:buSzPct val="88000"/>
            </a:pPr>
            <a:r>
              <a:rPr lang="en-US" sz="1400" b="1" dirty="0">
                <a:solidFill>
                  <a:schemeClr val="accent1">
                    <a:lumMod val="50000"/>
                  </a:schemeClr>
                </a:solidFill>
              </a:rPr>
              <a:t>Head: </a:t>
            </a:r>
            <a:r>
              <a:rPr lang="en-US" sz="1400" dirty="0">
                <a:solidFill>
                  <a:schemeClr val="accent1">
                    <a:lumMod val="50000"/>
                  </a:schemeClr>
                </a:solidFill>
              </a:rPr>
              <a:t>Predicts locations and classes of objects for bounding boxes.</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Post-Processing: </a:t>
            </a:r>
            <a:r>
              <a:rPr lang="en-US" sz="1600" dirty="0">
                <a:solidFill>
                  <a:schemeClr val="accent1">
                    <a:lumMod val="50000"/>
                  </a:schemeClr>
                </a:solidFill>
              </a:rPr>
              <a:t>Uses Non-Maximum Suppression (NMS) to finalize predictions.</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Advantages:</a:t>
            </a:r>
          </a:p>
          <a:p>
            <a:pPr lvl="1" indent="-342900">
              <a:lnSpc>
                <a:spcPct val="100000"/>
              </a:lnSpc>
              <a:spcBef>
                <a:spcPts val="1200"/>
              </a:spcBef>
              <a:buClr>
                <a:schemeClr val="accent1">
                  <a:lumMod val="50000"/>
                </a:schemeClr>
              </a:buClr>
              <a:buSzPct val="88000"/>
            </a:pPr>
            <a:r>
              <a:rPr lang="en-US" sz="1400" dirty="0">
                <a:solidFill>
                  <a:schemeClr val="accent1">
                    <a:lumMod val="50000"/>
                  </a:schemeClr>
                </a:solidFill>
              </a:rPr>
              <a:t>Small, nimble, and trainable on a single GPU.</a:t>
            </a:r>
          </a:p>
          <a:p>
            <a:pPr lvl="1" indent="-342900">
              <a:lnSpc>
                <a:spcPct val="100000"/>
              </a:lnSpc>
              <a:spcBef>
                <a:spcPts val="1200"/>
              </a:spcBef>
              <a:buClr>
                <a:schemeClr val="accent1">
                  <a:lumMod val="50000"/>
                </a:schemeClr>
              </a:buClr>
              <a:buSzPct val="88000"/>
            </a:pPr>
            <a:r>
              <a:rPr lang="en-US" sz="1400" dirty="0">
                <a:solidFill>
                  <a:schemeClr val="accent1">
                    <a:lumMod val="50000"/>
                  </a:schemeClr>
                </a:solidFill>
              </a:rPr>
              <a:t>Real-time inference speed with minimal hardware requirements.</a:t>
            </a:r>
            <a:endParaRPr lang="en-US" dirty="0">
              <a:solidFill>
                <a:schemeClr val="accent1">
                  <a:lumMod val="50000"/>
                </a:schemeClr>
              </a:solidFill>
            </a:endParaRPr>
          </a:p>
        </p:txBody>
      </p:sp>
    </p:spTree>
    <p:extLst>
      <p:ext uri="{BB962C8B-B14F-4D97-AF65-F5344CB8AC3E}">
        <p14:creationId xmlns:p14="http://schemas.microsoft.com/office/powerpoint/2010/main" val="2627257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335280" y="234458"/>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What is the COCO dataset? </a:t>
            </a:r>
          </a:p>
        </p:txBody>
      </p:sp>
      <p:sp>
        <p:nvSpPr>
          <p:cNvPr id="3" name="Google Shape;69;p15">
            <a:extLst>
              <a:ext uri="{FF2B5EF4-FFF2-40B4-BE49-F238E27FC236}">
                <a16:creationId xmlns:a16="http://schemas.microsoft.com/office/drawing/2014/main" id="{8BC1694B-230B-80C6-68F8-ECC5A6310FBA}"/>
              </a:ext>
            </a:extLst>
          </p:cNvPr>
          <p:cNvSpPr txBox="1">
            <a:spLocks/>
          </p:cNvSpPr>
          <p:nvPr/>
        </p:nvSpPr>
        <p:spPr>
          <a:xfrm>
            <a:off x="179475" y="700205"/>
            <a:ext cx="8390340" cy="2204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COCO Dataset Overview</a:t>
            </a:r>
          </a:p>
          <a:p>
            <a:pPr lvl="1" indent="-342900">
              <a:lnSpc>
                <a:spcPct val="100000"/>
              </a:lnSpc>
              <a:spcBef>
                <a:spcPts val="1200"/>
              </a:spcBef>
              <a:buClr>
                <a:schemeClr val="accent1">
                  <a:lumMod val="50000"/>
                </a:schemeClr>
              </a:buClr>
              <a:buSzPct val="88000"/>
            </a:pPr>
            <a:r>
              <a:rPr lang="en-US" sz="1400" b="1" dirty="0">
                <a:solidFill>
                  <a:schemeClr val="accent1">
                    <a:lumMod val="50000"/>
                  </a:schemeClr>
                </a:solidFill>
              </a:rPr>
              <a:t>Purpose: </a:t>
            </a:r>
            <a:r>
              <a:rPr lang="en-US" sz="1400" dirty="0">
                <a:solidFill>
                  <a:schemeClr val="accent1">
                    <a:lumMod val="50000"/>
                  </a:schemeClr>
                </a:solidFill>
              </a:rPr>
              <a:t>Large-scale dataset for object detection, segmentation, and captioning.</a:t>
            </a:r>
          </a:p>
          <a:p>
            <a:pPr lvl="1" indent="-342900">
              <a:lnSpc>
                <a:spcPct val="100000"/>
              </a:lnSpc>
              <a:spcBef>
                <a:spcPts val="1200"/>
              </a:spcBef>
              <a:buClr>
                <a:schemeClr val="accent1">
                  <a:lumMod val="50000"/>
                </a:schemeClr>
              </a:buClr>
              <a:buSzPct val="88000"/>
            </a:pPr>
            <a:r>
              <a:rPr lang="en-US" sz="1400" b="1" dirty="0">
                <a:solidFill>
                  <a:schemeClr val="accent1">
                    <a:lumMod val="50000"/>
                  </a:schemeClr>
                </a:solidFill>
              </a:rPr>
              <a:t>Content: </a:t>
            </a:r>
            <a:r>
              <a:rPr lang="en-US" sz="1400" dirty="0">
                <a:solidFill>
                  <a:schemeClr val="accent1">
                    <a:lumMod val="50000"/>
                  </a:schemeClr>
                </a:solidFill>
              </a:rPr>
              <a:t>Over 330,000 images with 80 object categories and 5 scene descriptions.</a:t>
            </a:r>
          </a:p>
          <a:p>
            <a:pPr lvl="1" indent="-342900">
              <a:lnSpc>
                <a:spcPct val="100000"/>
              </a:lnSpc>
              <a:spcBef>
                <a:spcPts val="1200"/>
              </a:spcBef>
              <a:buClr>
                <a:schemeClr val="accent1">
                  <a:lumMod val="50000"/>
                </a:schemeClr>
              </a:buClr>
              <a:buSzPct val="88000"/>
            </a:pPr>
            <a:r>
              <a:rPr lang="en-US" sz="1400" b="1" dirty="0">
                <a:solidFill>
                  <a:schemeClr val="accent1">
                    <a:lumMod val="50000"/>
                  </a:schemeClr>
                </a:solidFill>
              </a:rPr>
              <a:t>Usage: </a:t>
            </a:r>
            <a:r>
              <a:rPr lang="en-US" sz="1400" dirty="0">
                <a:solidFill>
                  <a:schemeClr val="accent1">
                    <a:lumMod val="50000"/>
                  </a:schemeClr>
                </a:solidFill>
              </a:rPr>
              <a:t>Widely used in computer vision research to train and evaluate models.</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Dataset Structure:</a:t>
            </a:r>
          </a:p>
          <a:p>
            <a:pPr lvl="1" indent="-342900">
              <a:lnSpc>
                <a:spcPct val="100000"/>
              </a:lnSpc>
              <a:spcBef>
                <a:spcPts val="1200"/>
              </a:spcBef>
              <a:buClr>
                <a:schemeClr val="accent1">
                  <a:lumMod val="50000"/>
                </a:schemeClr>
              </a:buClr>
              <a:buSzPct val="88000"/>
            </a:pPr>
            <a:r>
              <a:rPr lang="en-US" sz="1400" b="1" dirty="0">
                <a:solidFill>
                  <a:schemeClr val="accent1">
                    <a:lumMod val="50000"/>
                  </a:schemeClr>
                </a:solidFill>
              </a:rPr>
              <a:t>Images: </a:t>
            </a:r>
            <a:r>
              <a:rPr lang="en-US" sz="1400" dirty="0">
                <a:solidFill>
                  <a:schemeClr val="accent1">
                    <a:lumMod val="50000"/>
                  </a:schemeClr>
                </a:solidFill>
              </a:rPr>
              <a:t>Organized into train, validation, and test sets.</a:t>
            </a:r>
          </a:p>
          <a:p>
            <a:pPr lvl="1" indent="-342900">
              <a:lnSpc>
                <a:spcPct val="100000"/>
              </a:lnSpc>
              <a:spcBef>
                <a:spcPts val="1200"/>
              </a:spcBef>
              <a:buClr>
                <a:schemeClr val="accent1">
                  <a:lumMod val="50000"/>
                </a:schemeClr>
              </a:buClr>
              <a:buSzPct val="88000"/>
            </a:pPr>
            <a:r>
              <a:rPr lang="en-US" sz="1400" b="1" dirty="0">
                <a:solidFill>
                  <a:schemeClr val="accent1">
                    <a:lumMod val="50000"/>
                  </a:schemeClr>
                </a:solidFill>
              </a:rPr>
              <a:t>Annotations: </a:t>
            </a:r>
            <a:r>
              <a:rPr lang="en-US" sz="1400" dirty="0">
                <a:solidFill>
                  <a:schemeClr val="accent1">
                    <a:lumMod val="50000"/>
                  </a:schemeClr>
                </a:solidFill>
              </a:rPr>
              <a:t>Provided in JSON format, including:</a:t>
            </a:r>
          </a:p>
          <a:p>
            <a:pPr lvl="2" indent="-342900">
              <a:lnSpc>
                <a:spcPct val="100000"/>
              </a:lnSpc>
              <a:spcBef>
                <a:spcPts val="1200"/>
              </a:spcBef>
              <a:buClr>
                <a:schemeClr val="accent1">
                  <a:lumMod val="50000"/>
                </a:schemeClr>
              </a:buClr>
              <a:buSzPct val="88000"/>
            </a:pPr>
            <a:r>
              <a:rPr lang="en-US" sz="1400" dirty="0">
                <a:solidFill>
                  <a:schemeClr val="accent1">
                    <a:lumMod val="50000"/>
                  </a:schemeClr>
                </a:solidFill>
              </a:rPr>
              <a:t>Image file name and size</a:t>
            </a:r>
          </a:p>
          <a:p>
            <a:pPr lvl="2" indent="-342900">
              <a:lnSpc>
                <a:spcPct val="100000"/>
              </a:lnSpc>
              <a:spcBef>
                <a:spcPts val="1200"/>
              </a:spcBef>
              <a:buClr>
                <a:schemeClr val="accent1">
                  <a:lumMod val="50000"/>
                </a:schemeClr>
              </a:buClr>
              <a:buSzPct val="88000"/>
            </a:pPr>
            <a:r>
              <a:rPr lang="en-US" sz="1400" dirty="0">
                <a:solidFill>
                  <a:schemeClr val="accent1">
                    <a:lumMod val="50000"/>
                  </a:schemeClr>
                </a:solidFill>
              </a:rPr>
              <a:t>Object details (class, bounding box, segmentation mask, </a:t>
            </a:r>
            <a:r>
              <a:rPr lang="en-US" sz="1400" dirty="0" err="1">
                <a:solidFill>
                  <a:schemeClr val="accent1">
                    <a:lumMod val="50000"/>
                  </a:schemeClr>
                </a:solidFill>
              </a:rPr>
              <a:t>keypoints</a:t>
            </a:r>
            <a:r>
              <a:rPr lang="en-US" sz="1400" dirty="0">
                <a:solidFill>
                  <a:schemeClr val="accent1">
                    <a:lumMod val="50000"/>
                  </a:schemeClr>
                </a:solidFill>
              </a:rPr>
              <a:t>)</a:t>
            </a:r>
          </a:p>
          <a:p>
            <a:pPr lvl="2" indent="-342900">
              <a:lnSpc>
                <a:spcPct val="100000"/>
              </a:lnSpc>
              <a:spcBef>
                <a:spcPts val="1200"/>
              </a:spcBef>
              <a:buClr>
                <a:schemeClr val="accent1">
                  <a:lumMod val="50000"/>
                </a:schemeClr>
              </a:buClr>
              <a:buSzPct val="88000"/>
            </a:pPr>
            <a:r>
              <a:rPr lang="en-US" sz="1400" dirty="0">
                <a:solidFill>
                  <a:schemeClr val="accent1">
                    <a:lumMod val="50000"/>
                  </a:schemeClr>
                </a:solidFill>
              </a:rPr>
              <a:t>Five captions per image</a:t>
            </a:r>
          </a:p>
        </p:txBody>
      </p:sp>
    </p:spTree>
    <p:extLst>
      <p:ext uri="{BB962C8B-B14F-4D97-AF65-F5344CB8AC3E}">
        <p14:creationId xmlns:p14="http://schemas.microsoft.com/office/powerpoint/2010/main" val="3155329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335280" y="234458"/>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What is ByteTrack? </a:t>
            </a:r>
          </a:p>
        </p:txBody>
      </p:sp>
      <p:sp>
        <p:nvSpPr>
          <p:cNvPr id="3" name="Google Shape;69;p15">
            <a:extLst>
              <a:ext uri="{FF2B5EF4-FFF2-40B4-BE49-F238E27FC236}">
                <a16:creationId xmlns:a16="http://schemas.microsoft.com/office/drawing/2014/main" id="{8BC1694B-230B-80C6-68F8-ECC5A6310FBA}"/>
              </a:ext>
            </a:extLst>
          </p:cNvPr>
          <p:cNvSpPr txBox="1">
            <a:spLocks/>
          </p:cNvSpPr>
          <p:nvPr/>
        </p:nvSpPr>
        <p:spPr>
          <a:xfrm>
            <a:off x="179475" y="700205"/>
            <a:ext cx="8390340" cy="2204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Purpose: </a:t>
            </a:r>
            <a:r>
              <a:rPr lang="en-US" sz="1600" dirty="0">
                <a:solidFill>
                  <a:schemeClr val="accent1">
                    <a:lumMod val="50000"/>
                  </a:schemeClr>
                </a:solidFill>
              </a:rPr>
              <a:t>Multi-Object Tracking (MOT) framework presented at ECCV2022.</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Key Feature: </a:t>
            </a:r>
            <a:r>
              <a:rPr lang="en-US" sz="1600" dirty="0">
                <a:solidFill>
                  <a:schemeClr val="accent1">
                    <a:lumMod val="50000"/>
                  </a:schemeClr>
                </a:solidFill>
              </a:rPr>
              <a:t>Associates every detection box, including low-confidence ones, to improve tracking consistency.</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Innovation: </a:t>
            </a:r>
            <a:r>
              <a:rPr lang="en-US" sz="1600" dirty="0">
                <a:solidFill>
                  <a:schemeClr val="accent1">
                    <a:lumMod val="50000"/>
                  </a:schemeClr>
                </a:solidFill>
              </a:rPr>
              <a:t>Keeps non-background low-confidence detection boxes for secondary association, enhancing tracking even with occlusions or appearance changes.</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Adaptability: </a:t>
            </a:r>
            <a:r>
              <a:rPr lang="en-US" sz="1600" dirty="0">
                <a:solidFill>
                  <a:schemeClr val="accent1">
                    <a:lumMod val="50000"/>
                  </a:schemeClr>
                </a:solidFill>
              </a:rPr>
              <a:t>Works with any object detection method (e.g., YOLO, RCNN) and instance association methods (e.g., </a:t>
            </a:r>
            <a:r>
              <a:rPr lang="en-US" sz="1600" dirty="0" err="1">
                <a:solidFill>
                  <a:schemeClr val="accent1">
                    <a:lumMod val="50000"/>
                  </a:schemeClr>
                </a:solidFill>
              </a:rPr>
              <a:t>IoU</a:t>
            </a:r>
            <a:r>
              <a:rPr lang="en-US" sz="1600" dirty="0">
                <a:solidFill>
                  <a:schemeClr val="accent1">
                    <a:lumMod val="50000"/>
                  </a:schemeClr>
                </a:solidFill>
              </a:rPr>
              <a:t>, feature similarity).</a:t>
            </a:r>
          </a:p>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Impact: </a:t>
            </a:r>
            <a:r>
              <a:rPr lang="en-US" sz="1600" dirty="0">
                <a:solidFill>
                  <a:schemeClr val="accent1">
                    <a:lumMod val="50000"/>
                  </a:schemeClr>
                </a:solidFill>
              </a:rPr>
              <a:t>Adopted by many researchers for their MOT trackers due to its simplicity and effectiveness.</a:t>
            </a:r>
          </a:p>
        </p:txBody>
      </p:sp>
    </p:spTree>
    <p:extLst>
      <p:ext uri="{BB962C8B-B14F-4D97-AF65-F5344CB8AC3E}">
        <p14:creationId xmlns:p14="http://schemas.microsoft.com/office/powerpoint/2010/main" val="1703771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14"/>
          <p:cNvSpPr txBox="1">
            <a:spLocks noGrp="1"/>
          </p:cNvSpPr>
          <p:nvPr>
            <p:ph type="body" idx="1"/>
          </p:nvPr>
        </p:nvSpPr>
        <p:spPr>
          <a:xfrm>
            <a:off x="0" y="829361"/>
            <a:ext cx="5200801" cy="4380744"/>
          </a:xfrm>
          <a:prstGeom prst="rect">
            <a:avLst/>
          </a:prstGeom>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chemeClr val="dk1"/>
              </a:buClr>
              <a:buSzPts val="1400"/>
              <a:buNone/>
            </a:pPr>
            <a:endParaRPr lang="en-US" sz="1600" dirty="0">
              <a:solidFill>
                <a:schemeClr val="accent1">
                  <a:lumMod val="50000"/>
                </a:schemeClr>
              </a:solidFill>
              <a:latin typeface="+mj-lt"/>
              <a:ea typeface="Calibri" panose="020F0502020204030204" pitchFamily="34" charset="0"/>
              <a:cs typeface="Calibri" panose="020F0502020204030204" pitchFamily="34" charset="0"/>
              <a:sym typeface="Roboto"/>
            </a:endParaRPr>
          </a:p>
          <a:p>
            <a:pPr>
              <a:lnSpc>
                <a:spcPct val="100000"/>
              </a:lnSpc>
              <a:buClr>
                <a:schemeClr val="accent1">
                  <a:lumMod val="50000"/>
                </a:schemeClr>
              </a:buClr>
            </a:pPr>
            <a:r>
              <a:rPr lang="en-US" sz="1600" b="1" dirty="0">
                <a:solidFill>
                  <a:schemeClr val="accent1">
                    <a:lumMod val="50000"/>
                  </a:schemeClr>
                </a:solidFill>
                <a:latin typeface="+mj-lt"/>
                <a:ea typeface="Calibri" panose="020F0502020204030204" pitchFamily="34" charset="0"/>
                <a:cs typeface="Calibri" panose="020F0502020204030204" pitchFamily="34" charset="0"/>
                <a:sym typeface="Roboto"/>
              </a:rPr>
              <a:t>Utilize Computer Vision</a:t>
            </a:r>
            <a:r>
              <a:rPr lang="en-US" sz="1600" dirty="0">
                <a:solidFill>
                  <a:schemeClr val="accent1">
                    <a:lumMod val="50000"/>
                  </a:schemeClr>
                </a:solidFill>
                <a:latin typeface="+mj-lt"/>
                <a:ea typeface="Calibri" panose="020F0502020204030204" pitchFamily="34" charset="0"/>
                <a:cs typeface="Calibri" panose="020F0502020204030204" pitchFamily="34" charset="0"/>
                <a:sym typeface="Roboto"/>
              </a:rPr>
              <a:t>: Implement computer vision techniques to identify and track items brought by passengers.</a:t>
            </a:r>
          </a:p>
          <a:p>
            <a:pPr>
              <a:lnSpc>
                <a:spcPct val="100000"/>
              </a:lnSpc>
              <a:buClr>
                <a:schemeClr val="accent1">
                  <a:lumMod val="50000"/>
                </a:schemeClr>
              </a:buClr>
            </a:pPr>
            <a:endParaRPr lang="en-US" sz="1600" dirty="0">
              <a:solidFill>
                <a:schemeClr val="accent1">
                  <a:lumMod val="50000"/>
                </a:schemeClr>
              </a:solidFill>
              <a:latin typeface="+mj-lt"/>
              <a:ea typeface="Calibri" panose="020F0502020204030204" pitchFamily="34" charset="0"/>
              <a:cs typeface="Calibri" panose="020F0502020204030204" pitchFamily="34" charset="0"/>
              <a:sym typeface="Roboto"/>
            </a:endParaRPr>
          </a:p>
          <a:p>
            <a:pPr>
              <a:lnSpc>
                <a:spcPct val="100000"/>
              </a:lnSpc>
              <a:buClr>
                <a:schemeClr val="accent1">
                  <a:lumMod val="50000"/>
                </a:schemeClr>
              </a:buClr>
            </a:pPr>
            <a:r>
              <a:rPr lang="en-US" sz="1600" b="1" dirty="0">
                <a:solidFill>
                  <a:schemeClr val="accent1">
                    <a:lumMod val="50000"/>
                  </a:schemeClr>
                </a:solidFill>
                <a:latin typeface="+mj-lt"/>
                <a:ea typeface="Calibri" panose="020F0502020204030204" pitchFamily="34" charset="0"/>
                <a:cs typeface="Calibri" panose="020F0502020204030204" pitchFamily="34" charset="0"/>
                <a:sym typeface="Roboto"/>
              </a:rPr>
              <a:t>Association and Alert Mechanism</a:t>
            </a:r>
            <a:r>
              <a:rPr lang="en-US" sz="1600" dirty="0">
                <a:solidFill>
                  <a:schemeClr val="accent1">
                    <a:lumMod val="50000"/>
                  </a:schemeClr>
                </a:solidFill>
                <a:latin typeface="+mj-lt"/>
                <a:ea typeface="Calibri" panose="020F0502020204030204" pitchFamily="34" charset="0"/>
                <a:cs typeface="Calibri" panose="020F0502020204030204" pitchFamily="34" charset="0"/>
                <a:sym typeface="Roboto"/>
              </a:rPr>
              <a:t>: Associate items with their respective owners as they enter the autonomous public transport vehicle and trigger an alert if any item is left behind when the passenger exits.</a:t>
            </a:r>
          </a:p>
          <a:p>
            <a:pPr>
              <a:lnSpc>
                <a:spcPct val="100000"/>
              </a:lnSpc>
              <a:buClr>
                <a:schemeClr val="accent1">
                  <a:lumMod val="50000"/>
                </a:schemeClr>
              </a:buClr>
            </a:pPr>
            <a:endParaRPr lang="en-US" sz="1600" dirty="0">
              <a:solidFill>
                <a:schemeClr val="accent1">
                  <a:lumMod val="50000"/>
                </a:schemeClr>
              </a:solidFill>
              <a:latin typeface="+mj-lt"/>
              <a:ea typeface="Calibri" panose="020F0502020204030204" pitchFamily="34" charset="0"/>
              <a:cs typeface="Calibri" panose="020F0502020204030204" pitchFamily="34" charset="0"/>
              <a:sym typeface="Roboto"/>
            </a:endParaRPr>
          </a:p>
          <a:p>
            <a:pPr>
              <a:lnSpc>
                <a:spcPct val="100000"/>
              </a:lnSpc>
              <a:buClr>
                <a:schemeClr val="accent1">
                  <a:lumMod val="50000"/>
                </a:schemeClr>
              </a:buClr>
            </a:pPr>
            <a:r>
              <a:rPr lang="en-US" sz="1600" b="1" dirty="0">
                <a:solidFill>
                  <a:schemeClr val="accent1">
                    <a:lumMod val="50000"/>
                  </a:schemeClr>
                </a:solidFill>
                <a:latin typeface="+mj-lt"/>
                <a:ea typeface="Calibri" panose="020F0502020204030204" pitchFamily="34" charset="0"/>
                <a:cs typeface="Calibri" panose="020F0502020204030204" pitchFamily="34" charset="0"/>
                <a:sym typeface="Roboto"/>
              </a:rPr>
              <a:t>Enhance Security and Convenience</a:t>
            </a:r>
            <a:r>
              <a:rPr lang="en-US" sz="1600" dirty="0">
                <a:solidFill>
                  <a:schemeClr val="accent1">
                    <a:lumMod val="50000"/>
                  </a:schemeClr>
                </a:solidFill>
                <a:latin typeface="+mj-lt"/>
                <a:ea typeface="Calibri" panose="020F0502020204030204" pitchFamily="34" charset="0"/>
                <a:cs typeface="Calibri" panose="020F0502020204030204" pitchFamily="34" charset="0"/>
                <a:sym typeface="Roboto"/>
              </a:rPr>
              <a:t>: Improve security and convenience for passengers by ensuring no items are left behind.</a:t>
            </a:r>
            <a:endParaRPr lang="en-US" sz="1600" baseline="30000" dirty="0">
              <a:solidFill>
                <a:schemeClr val="accent1">
                  <a:lumMod val="50000"/>
                </a:schemeClr>
              </a:solidFill>
              <a:latin typeface="+mj-lt"/>
              <a:ea typeface="Calibri" panose="020F0502020204030204" pitchFamily="34" charset="0"/>
              <a:cs typeface="Calibri" panose="020F0502020204030204" pitchFamily="34" charset="0"/>
              <a:sym typeface="Roboto"/>
            </a:endParaRPr>
          </a:p>
        </p:txBody>
      </p:sp>
      <p:pic>
        <p:nvPicPr>
          <p:cNvPr id="8" name="Picture 7" descr="A group of people in a bus&#10;&#10;Description automatically generated">
            <a:extLst>
              <a:ext uri="{FF2B5EF4-FFF2-40B4-BE49-F238E27FC236}">
                <a16:creationId xmlns:a16="http://schemas.microsoft.com/office/drawing/2014/main" id="{6D2DECEB-A557-B78A-97CE-A9F0460E2776}"/>
              </a:ext>
            </a:extLst>
          </p:cNvPr>
          <p:cNvPicPr>
            <a:picLocks noChangeAspect="1"/>
          </p:cNvPicPr>
          <p:nvPr/>
        </p:nvPicPr>
        <p:blipFill>
          <a:blip r:embed="rId3"/>
          <a:stretch>
            <a:fillRect/>
          </a:stretch>
        </p:blipFill>
        <p:spPr>
          <a:xfrm>
            <a:off x="5075811" y="895574"/>
            <a:ext cx="3787822" cy="3787822"/>
          </a:xfrm>
          <a:prstGeom prst="rect">
            <a:avLst/>
          </a:prstGeom>
        </p:spPr>
      </p:pic>
      <p:sp>
        <p:nvSpPr>
          <p:cNvPr id="9" name="Google Shape;67;p15">
            <a:extLst>
              <a:ext uri="{FF2B5EF4-FFF2-40B4-BE49-F238E27FC236}">
                <a16:creationId xmlns:a16="http://schemas.microsoft.com/office/drawing/2014/main" id="{9C3692C1-4C77-8A2A-BC18-2E89DF42E7EA}"/>
              </a:ext>
            </a:extLst>
          </p:cNvPr>
          <p:cNvSpPr txBox="1">
            <a:spLocks/>
          </p:cNvSpPr>
          <p:nvPr/>
        </p:nvSpPr>
        <p:spPr>
          <a:xfrm>
            <a:off x="487982" y="221561"/>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b="1" dirty="0">
                <a:solidFill>
                  <a:srgbClr val="0B713F"/>
                </a:solidFill>
              </a:rPr>
              <a:t>Project Purpose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a:spLocks noGrp="1"/>
          </p:cNvSpPr>
          <p:nvPr>
            <p:ph type="body" idx="1"/>
          </p:nvPr>
        </p:nvSpPr>
        <p:spPr>
          <a:xfrm>
            <a:off x="381000" y="883870"/>
            <a:ext cx="8575125" cy="956360"/>
          </a:xfrm>
          <a:prstGeom prst="rect">
            <a:avLst/>
          </a:prstGeom>
        </p:spPr>
        <p:txBody>
          <a:bodyPr spcFirstLastPara="1" wrap="square" lIns="91425" tIns="91425" rIns="91425" bIns="91425" anchor="t" anchorCtr="0">
            <a:normAutofit/>
          </a:bodyPr>
          <a:lstStyle/>
          <a:p>
            <a:pPr marL="114300" lvl="0" indent="0" algn="l" rtl="0">
              <a:lnSpc>
                <a:spcPct val="100000"/>
              </a:lnSpc>
              <a:spcBef>
                <a:spcPts val="0"/>
              </a:spcBef>
              <a:spcAft>
                <a:spcPts val="0"/>
              </a:spcAft>
              <a:buClr>
                <a:srgbClr val="0B7743"/>
              </a:buClr>
              <a:buSzPts val="1800"/>
              <a:buNone/>
            </a:pPr>
            <a:r>
              <a:rPr lang="en-US" sz="1800" dirty="0">
                <a:solidFill>
                  <a:srgbClr val="0B7743"/>
                </a:solidFill>
              </a:rPr>
              <a:t>We have a camera feed from the inside of the vehicle and we need to reliably detect the people and items in the camera feed.</a:t>
            </a:r>
            <a:endParaRPr sz="1000" dirty="0">
              <a:solidFill>
                <a:srgbClr val="0B7743"/>
              </a:solidFill>
            </a:endParaRPr>
          </a:p>
        </p:txBody>
      </p:sp>
      <p:sp>
        <p:nvSpPr>
          <p:cNvPr id="69" name="Google Shape;69;p15"/>
          <p:cNvSpPr txBox="1">
            <a:spLocks noGrp="1"/>
          </p:cNvSpPr>
          <p:nvPr>
            <p:ph type="body" idx="2"/>
          </p:nvPr>
        </p:nvSpPr>
        <p:spPr>
          <a:xfrm>
            <a:off x="372660" y="1664495"/>
            <a:ext cx="8390340" cy="2049750"/>
          </a:xfrm>
          <a:prstGeom prst="rect">
            <a:avLst/>
          </a:prstGeom>
        </p:spPr>
        <p:txBody>
          <a:bodyPr spcFirstLastPara="1" wrap="square" lIns="91425" tIns="91425" rIns="91425" bIns="91425" anchor="t" anchorCtr="0">
            <a:normAutofit/>
          </a:bodyPr>
          <a:lstStyle/>
          <a:p>
            <a:pPr marL="400050" indent="-285750">
              <a:lnSpc>
                <a:spcPct val="100000"/>
              </a:lnSpc>
              <a:spcBef>
                <a:spcPts val="1200"/>
              </a:spcBef>
              <a:buClr>
                <a:schemeClr val="accent1">
                  <a:lumMod val="50000"/>
                </a:schemeClr>
              </a:buClr>
              <a:buSzPct val="88000"/>
            </a:pPr>
            <a:r>
              <a:rPr lang="en-US" sz="1600" b="1" dirty="0">
                <a:solidFill>
                  <a:schemeClr val="accent1">
                    <a:lumMod val="50000"/>
                  </a:schemeClr>
                </a:solidFill>
              </a:rPr>
              <a:t>YOLOv7 (You Only Look Once): </a:t>
            </a:r>
            <a:r>
              <a:rPr lang="en-US" sz="1600" dirty="0">
                <a:solidFill>
                  <a:schemeClr val="accent1">
                    <a:lumMod val="50000"/>
                  </a:schemeClr>
                </a:solidFill>
              </a:rPr>
              <a:t>A single-stage object detector for object detection.</a:t>
            </a:r>
          </a:p>
          <a:p>
            <a:pPr marL="400050" indent="-285750">
              <a:lnSpc>
                <a:spcPct val="100000"/>
              </a:lnSpc>
              <a:spcBef>
                <a:spcPts val="1200"/>
              </a:spcBef>
              <a:buClr>
                <a:schemeClr val="accent1">
                  <a:lumMod val="50000"/>
                </a:schemeClr>
              </a:buClr>
              <a:buSzPct val="88000"/>
            </a:pPr>
            <a:r>
              <a:rPr lang="en-US" sz="1600" b="1" dirty="0">
                <a:solidFill>
                  <a:schemeClr val="accent1">
                    <a:lumMod val="50000"/>
                  </a:schemeClr>
                </a:solidFill>
              </a:rPr>
              <a:t>Pretrained on COCO Dataset</a:t>
            </a:r>
            <a:r>
              <a:rPr lang="en-US" sz="1600" dirty="0">
                <a:solidFill>
                  <a:schemeClr val="accent1">
                    <a:lumMod val="50000"/>
                  </a:schemeClr>
                </a:solidFill>
              </a:rPr>
              <a:t>: YOLOv7 is pretrained on the COCO dataset, which has 80 different labels and can accurately detect these classes.</a:t>
            </a:r>
          </a:p>
          <a:p>
            <a:pPr marL="400050" indent="-285750">
              <a:lnSpc>
                <a:spcPct val="100000"/>
              </a:lnSpc>
              <a:spcBef>
                <a:spcPts val="1200"/>
              </a:spcBef>
              <a:buClr>
                <a:schemeClr val="accent1">
                  <a:lumMod val="50000"/>
                </a:schemeClr>
              </a:buClr>
              <a:buSzPct val="88000"/>
            </a:pPr>
            <a:r>
              <a:rPr lang="en-US" sz="1600" b="1" dirty="0">
                <a:solidFill>
                  <a:schemeClr val="accent1">
                    <a:lumMod val="50000"/>
                  </a:schemeClr>
                </a:solidFill>
              </a:rPr>
              <a:t>ByteTrack</a:t>
            </a:r>
            <a:r>
              <a:rPr lang="en-US" sz="1600" dirty="0">
                <a:solidFill>
                  <a:schemeClr val="accent1">
                    <a:lumMod val="50000"/>
                  </a:schemeClr>
                </a:solidFill>
              </a:rPr>
              <a:t>: Used for assigning unique tracking IDs to maintain consistent tracking of detected objects across frames.</a:t>
            </a:r>
          </a:p>
        </p:txBody>
      </p:sp>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487982" y="221561"/>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Object Detection and Tracking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11" name="Picture 10" descr="A person standing in a van&#10;&#10;Description automatically generated">
            <a:extLst>
              <a:ext uri="{FF2B5EF4-FFF2-40B4-BE49-F238E27FC236}">
                <a16:creationId xmlns:a16="http://schemas.microsoft.com/office/drawing/2014/main" id="{E538AA21-B8C7-DFA0-79D9-AC4DDA20CBF6}"/>
              </a:ext>
            </a:extLst>
          </p:cNvPr>
          <p:cNvPicPr>
            <a:picLocks noChangeAspect="1"/>
          </p:cNvPicPr>
          <p:nvPr/>
        </p:nvPicPr>
        <p:blipFill>
          <a:blip r:embed="rId3"/>
          <a:stretch>
            <a:fillRect/>
          </a:stretch>
        </p:blipFill>
        <p:spPr>
          <a:xfrm>
            <a:off x="1045968" y="929477"/>
            <a:ext cx="6532122" cy="4080448"/>
          </a:xfrm>
          <a:prstGeom prst="rect">
            <a:avLst/>
          </a:prstGeom>
        </p:spPr>
      </p:pic>
      <p:sp>
        <p:nvSpPr>
          <p:cNvPr id="13" name="Google Shape;67;p15">
            <a:extLst>
              <a:ext uri="{FF2B5EF4-FFF2-40B4-BE49-F238E27FC236}">
                <a16:creationId xmlns:a16="http://schemas.microsoft.com/office/drawing/2014/main" id="{27D7634F-887D-6E50-E3B8-7DE019A19A33}"/>
              </a:ext>
            </a:extLst>
          </p:cNvPr>
          <p:cNvSpPr txBox="1">
            <a:spLocks/>
          </p:cNvSpPr>
          <p:nvPr/>
        </p:nvSpPr>
        <p:spPr>
          <a:xfrm>
            <a:off x="487982" y="221561"/>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Raw video frame from the camera feed</a:t>
            </a:r>
          </a:p>
        </p:txBody>
      </p:sp>
    </p:spTree>
    <p:extLst>
      <p:ext uri="{BB962C8B-B14F-4D97-AF65-F5344CB8AC3E}">
        <p14:creationId xmlns:p14="http://schemas.microsoft.com/office/powerpoint/2010/main" val="3805292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1" y="221561"/>
            <a:ext cx="9046845"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Annotate frame after object detection &amp; tracking</a:t>
            </a:r>
          </a:p>
        </p:txBody>
      </p:sp>
      <p:pic>
        <p:nvPicPr>
          <p:cNvPr id="6" name="Picture 5" descr="A person standing in a bus&#10;&#10;Description automatically generated">
            <a:extLst>
              <a:ext uri="{FF2B5EF4-FFF2-40B4-BE49-F238E27FC236}">
                <a16:creationId xmlns:a16="http://schemas.microsoft.com/office/drawing/2014/main" id="{A9C969AD-C6D4-D0FD-9B74-B5E81238AC92}"/>
              </a:ext>
            </a:extLst>
          </p:cNvPr>
          <p:cNvPicPr>
            <a:picLocks noChangeAspect="1"/>
          </p:cNvPicPr>
          <p:nvPr/>
        </p:nvPicPr>
        <p:blipFill>
          <a:blip r:embed="rId3"/>
          <a:stretch>
            <a:fillRect/>
          </a:stretch>
        </p:blipFill>
        <p:spPr>
          <a:xfrm>
            <a:off x="1136838" y="859615"/>
            <a:ext cx="6111750" cy="3821172"/>
          </a:xfrm>
          <a:prstGeom prst="rect">
            <a:avLst/>
          </a:prstGeom>
        </p:spPr>
      </p:pic>
      <p:sp>
        <p:nvSpPr>
          <p:cNvPr id="9" name="Google Shape;67;p15">
            <a:extLst>
              <a:ext uri="{FF2B5EF4-FFF2-40B4-BE49-F238E27FC236}">
                <a16:creationId xmlns:a16="http://schemas.microsoft.com/office/drawing/2014/main" id="{32F9A512-F910-493E-D1AF-E4BD30F09238}"/>
              </a:ext>
            </a:extLst>
          </p:cNvPr>
          <p:cNvSpPr txBox="1">
            <a:spLocks/>
          </p:cNvSpPr>
          <p:nvPr/>
        </p:nvSpPr>
        <p:spPr>
          <a:xfrm>
            <a:off x="0" y="4580480"/>
            <a:ext cx="9144000" cy="563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000" dirty="0">
                <a:solidFill>
                  <a:schemeClr val="accent1">
                    <a:lumMod val="50000"/>
                  </a:schemeClr>
                </a:solidFill>
              </a:rPr>
              <a:t>Within the current scope of the project, we are primarily concerned with detecting items rather than identifying specific items. To improve detection accuracy, we can train the YOLO model on a custom image dataset comprising images of common items from the camera feed. This training will account for factors such as camera quality, lighting conditions, and camera angles.</a:t>
            </a:r>
          </a:p>
        </p:txBody>
      </p:sp>
      <p:sp>
        <p:nvSpPr>
          <p:cNvPr id="19" name="Rectangle 18">
            <a:extLst>
              <a:ext uri="{FF2B5EF4-FFF2-40B4-BE49-F238E27FC236}">
                <a16:creationId xmlns:a16="http://schemas.microsoft.com/office/drawing/2014/main" id="{FD4FA642-BA00-12CB-DC88-453CC3DB2A17}"/>
              </a:ext>
            </a:extLst>
          </p:cNvPr>
          <p:cNvSpPr/>
          <p:nvPr/>
        </p:nvSpPr>
        <p:spPr>
          <a:xfrm>
            <a:off x="6990262" y="2262707"/>
            <a:ext cx="885825" cy="354329"/>
          </a:xfrm>
          <a:prstGeom prst="rect">
            <a:avLst/>
          </a:prstGeom>
          <a:solidFill>
            <a:srgbClr val="FF9B9B"/>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Unwanted detections</a:t>
            </a:r>
          </a:p>
        </p:txBody>
      </p:sp>
      <p:cxnSp>
        <p:nvCxnSpPr>
          <p:cNvPr id="37" name="Straight Connector 36">
            <a:extLst>
              <a:ext uri="{FF2B5EF4-FFF2-40B4-BE49-F238E27FC236}">
                <a16:creationId xmlns:a16="http://schemas.microsoft.com/office/drawing/2014/main" id="{E8E49568-50BC-F5D4-4EDB-BA7992F80902}"/>
              </a:ext>
            </a:extLst>
          </p:cNvPr>
          <p:cNvCxnSpPr>
            <a:cxnSpLocks/>
          </p:cNvCxnSpPr>
          <p:nvPr/>
        </p:nvCxnSpPr>
        <p:spPr>
          <a:xfrm>
            <a:off x="5078538" y="1789329"/>
            <a:ext cx="1911724" cy="473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EBDBE6-7D75-9576-DC73-DA2740D89414}"/>
              </a:ext>
            </a:extLst>
          </p:cNvPr>
          <p:cNvCxnSpPr>
            <a:cxnSpLocks/>
          </p:cNvCxnSpPr>
          <p:nvPr/>
        </p:nvCxnSpPr>
        <p:spPr>
          <a:xfrm flipV="1">
            <a:off x="5930537" y="2617036"/>
            <a:ext cx="1059725" cy="5395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F9CE974-AE6B-6186-0B55-4FABB541AC48}"/>
              </a:ext>
            </a:extLst>
          </p:cNvPr>
          <p:cNvSpPr/>
          <p:nvPr/>
        </p:nvSpPr>
        <p:spPr>
          <a:xfrm>
            <a:off x="312076" y="1447015"/>
            <a:ext cx="1780284" cy="1228314"/>
          </a:xfrm>
          <a:prstGeom prst="rect">
            <a:avLst/>
          </a:prstGeom>
          <a:solidFill>
            <a:schemeClr val="accent6">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mj-lt"/>
              </a:rPr>
              <a:t>Tracking ID (#129, from ByteTrack)</a:t>
            </a:r>
          </a:p>
          <a:p>
            <a:pPr marL="171450" indent="-171450">
              <a:buFont typeface="Arial" panose="020B0604020202020204" pitchFamily="34" charset="0"/>
              <a:buChar char="•"/>
            </a:pPr>
            <a:r>
              <a:rPr lang="en-US" sz="1100" dirty="0">
                <a:solidFill>
                  <a:schemeClr val="tx1"/>
                </a:solidFill>
                <a:latin typeface="+mj-lt"/>
              </a:rPr>
              <a:t>Class Name (person, label from COCO dataset)</a:t>
            </a:r>
          </a:p>
          <a:p>
            <a:pPr marL="171450" indent="-171450">
              <a:buFont typeface="Arial" panose="020B0604020202020204" pitchFamily="34" charset="0"/>
              <a:buChar char="•"/>
            </a:pPr>
            <a:r>
              <a:rPr lang="en-US" sz="1100" dirty="0">
                <a:solidFill>
                  <a:schemeClr val="tx1"/>
                </a:solidFill>
                <a:latin typeface="+mj-lt"/>
              </a:rPr>
              <a:t>Detection Confidence (78%)</a:t>
            </a:r>
          </a:p>
        </p:txBody>
      </p:sp>
      <p:cxnSp>
        <p:nvCxnSpPr>
          <p:cNvPr id="44" name="Straight Connector 43">
            <a:extLst>
              <a:ext uri="{FF2B5EF4-FFF2-40B4-BE49-F238E27FC236}">
                <a16:creationId xmlns:a16="http://schemas.microsoft.com/office/drawing/2014/main" id="{1D5CFDD0-99BF-7BC0-11D1-D38A2A83DBFC}"/>
              </a:ext>
            </a:extLst>
          </p:cNvPr>
          <p:cNvCxnSpPr>
            <a:cxnSpLocks/>
            <a:stCxn id="43" idx="0"/>
          </p:cNvCxnSpPr>
          <p:nvPr/>
        </p:nvCxnSpPr>
        <p:spPr>
          <a:xfrm flipV="1">
            <a:off x="1202218" y="914400"/>
            <a:ext cx="1436479" cy="53261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60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a:spLocks noGrp="1"/>
          </p:cNvSpPr>
          <p:nvPr>
            <p:ph type="body" idx="1"/>
          </p:nvPr>
        </p:nvSpPr>
        <p:spPr>
          <a:xfrm>
            <a:off x="381000" y="883870"/>
            <a:ext cx="8575125" cy="956360"/>
          </a:xfrm>
          <a:prstGeom prst="rect">
            <a:avLst/>
          </a:prstGeom>
        </p:spPr>
        <p:txBody>
          <a:bodyPr spcFirstLastPara="1" wrap="square" lIns="91425" tIns="91425" rIns="91425" bIns="91425" anchor="t" anchorCtr="0">
            <a:normAutofit lnSpcReduction="10000"/>
          </a:bodyPr>
          <a:lstStyle/>
          <a:p>
            <a:pPr marL="114300" lvl="0" indent="0" algn="l" rtl="0">
              <a:lnSpc>
                <a:spcPct val="100000"/>
              </a:lnSpc>
              <a:spcBef>
                <a:spcPts val="0"/>
              </a:spcBef>
              <a:spcAft>
                <a:spcPts val="0"/>
              </a:spcAft>
              <a:buClr>
                <a:srgbClr val="0B7743"/>
              </a:buClr>
              <a:buSzPts val="1800"/>
              <a:buNone/>
            </a:pPr>
            <a:r>
              <a:rPr lang="en-US" sz="1800" dirty="0">
                <a:solidFill>
                  <a:srgbClr val="0B7743"/>
                </a:solidFill>
              </a:rPr>
              <a:t>The real-time video feed from the vehicle is not of the highest bitrate. Some items are always present in the vehicle and do not contribute to the problem we are trying to solve.</a:t>
            </a:r>
            <a:endParaRPr sz="1000" dirty="0">
              <a:solidFill>
                <a:srgbClr val="0B7743"/>
              </a:solidFill>
            </a:endParaRPr>
          </a:p>
        </p:txBody>
      </p:sp>
      <p:sp>
        <p:nvSpPr>
          <p:cNvPr id="69" name="Google Shape;69;p15"/>
          <p:cNvSpPr txBox="1">
            <a:spLocks noGrp="1"/>
          </p:cNvSpPr>
          <p:nvPr>
            <p:ph type="body" idx="2"/>
          </p:nvPr>
        </p:nvSpPr>
        <p:spPr>
          <a:xfrm>
            <a:off x="381000" y="1894739"/>
            <a:ext cx="8390340" cy="2888715"/>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1200"/>
              </a:spcBef>
              <a:spcAft>
                <a:spcPts val="0"/>
              </a:spcAft>
              <a:buClr>
                <a:srgbClr val="002060"/>
              </a:buClr>
              <a:buSzPct val="88000"/>
              <a:buChar char="●"/>
            </a:pPr>
            <a:r>
              <a:rPr lang="en-US" sz="1600" dirty="0">
                <a:solidFill>
                  <a:schemeClr val="accent1">
                    <a:lumMod val="50000"/>
                  </a:schemeClr>
                </a:solidFill>
              </a:rPr>
              <a:t>Irrelevant detections are filtered out based on class IDs, and unwanted large detections are filtered out based on the relative size of the bounding box compared to the frame size.</a:t>
            </a:r>
          </a:p>
          <a:p>
            <a:pPr marL="457200" lvl="0" indent="-342900" algn="l" rtl="0">
              <a:lnSpc>
                <a:spcPct val="100000"/>
              </a:lnSpc>
              <a:spcBef>
                <a:spcPts val="1200"/>
              </a:spcBef>
              <a:spcAft>
                <a:spcPts val="0"/>
              </a:spcAft>
              <a:buClr>
                <a:srgbClr val="002060"/>
              </a:buClr>
              <a:buSzPct val="88000"/>
              <a:buChar char="●"/>
            </a:pPr>
            <a:r>
              <a:rPr lang="en-US" sz="1600" dirty="0">
                <a:solidFill>
                  <a:schemeClr val="accent1">
                    <a:lumMod val="50000"/>
                  </a:schemeClr>
                </a:solidFill>
              </a:rPr>
              <a:t>A polygon zone was developed to filter out all detections outside the specified zone, counting only objects and people within the zone. This reduces noise from objects that are always present in the vehicle and are not relevant for our detection and tracking purposes.</a:t>
            </a:r>
          </a:p>
        </p:txBody>
      </p:sp>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487982" y="140920"/>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Reducing Object Detection Noise</a:t>
            </a:r>
          </a:p>
        </p:txBody>
      </p:sp>
    </p:spTree>
    <p:extLst>
      <p:ext uri="{BB962C8B-B14F-4D97-AF65-F5344CB8AC3E}">
        <p14:creationId xmlns:p14="http://schemas.microsoft.com/office/powerpoint/2010/main" val="147309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a bus&#10;&#10;Description automatically generated">
            <a:extLst>
              <a:ext uri="{FF2B5EF4-FFF2-40B4-BE49-F238E27FC236}">
                <a16:creationId xmlns:a16="http://schemas.microsoft.com/office/drawing/2014/main" id="{C55B68D7-18F2-6E40-A0AC-A0F5939E253D}"/>
              </a:ext>
            </a:extLst>
          </p:cNvPr>
          <p:cNvPicPr>
            <a:picLocks noChangeAspect="1"/>
          </p:cNvPicPr>
          <p:nvPr/>
        </p:nvPicPr>
        <p:blipFill>
          <a:blip r:embed="rId2"/>
          <a:stretch>
            <a:fillRect/>
          </a:stretch>
        </p:blipFill>
        <p:spPr>
          <a:xfrm>
            <a:off x="1047623" y="928468"/>
            <a:ext cx="6530714" cy="4082406"/>
          </a:xfrm>
          <a:prstGeom prst="rect">
            <a:avLst/>
          </a:prstGeom>
        </p:spPr>
      </p:pic>
      <p:sp>
        <p:nvSpPr>
          <p:cNvPr id="7" name="Rectangle 6">
            <a:extLst>
              <a:ext uri="{FF2B5EF4-FFF2-40B4-BE49-F238E27FC236}">
                <a16:creationId xmlns:a16="http://schemas.microsoft.com/office/drawing/2014/main" id="{C902C47A-AC8E-748D-F6C1-C5C885482F2D}"/>
              </a:ext>
            </a:extLst>
          </p:cNvPr>
          <p:cNvSpPr/>
          <p:nvPr/>
        </p:nvSpPr>
        <p:spPr>
          <a:xfrm>
            <a:off x="244203" y="2219352"/>
            <a:ext cx="1321460" cy="559342"/>
          </a:xfrm>
          <a:prstGeom prst="rect">
            <a:avLst/>
          </a:prstGeom>
          <a:solidFill>
            <a:schemeClr val="accent6">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rPr>
              <a:t>Count of people and objects within the zone</a:t>
            </a:r>
          </a:p>
        </p:txBody>
      </p:sp>
      <p:cxnSp>
        <p:nvCxnSpPr>
          <p:cNvPr id="8" name="Straight Connector 7">
            <a:extLst>
              <a:ext uri="{FF2B5EF4-FFF2-40B4-BE49-F238E27FC236}">
                <a16:creationId xmlns:a16="http://schemas.microsoft.com/office/drawing/2014/main" id="{08DD07F2-96F7-2961-75EA-54395190FB72}"/>
              </a:ext>
            </a:extLst>
          </p:cNvPr>
          <p:cNvCxnSpPr>
            <a:cxnSpLocks/>
          </p:cNvCxnSpPr>
          <p:nvPr/>
        </p:nvCxnSpPr>
        <p:spPr>
          <a:xfrm flipH="1" flipV="1">
            <a:off x="1565663" y="2506377"/>
            <a:ext cx="1802487" cy="69731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A798955-0B89-86C2-7A55-7BA14351D8DA}"/>
              </a:ext>
            </a:extLst>
          </p:cNvPr>
          <p:cNvSpPr/>
          <p:nvPr/>
        </p:nvSpPr>
        <p:spPr>
          <a:xfrm>
            <a:off x="6894135" y="2416048"/>
            <a:ext cx="1503990" cy="607800"/>
          </a:xfrm>
          <a:prstGeom prst="rect">
            <a:avLst/>
          </a:prstGeom>
          <a:solidFill>
            <a:schemeClr val="accent6">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rPr>
              <a:t>All the detections outside the polygon zone are filtered out</a:t>
            </a:r>
          </a:p>
        </p:txBody>
      </p:sp>
      <p:cxnSp>
        <p:nvCxnSpPr>
          <p:cNvPr id="13" name="Straight Connector 12">
            <a:extLst>
              <a:ext uri="{FF2B5EF4-FFF2-40B4-BE49-F238E27FC236}">
                <a16:creationId xmlns:a16="http://schemas.microsoft.com/office/drawing/2014/main" id="{A4576E06-4204-16E0-E611-56AFC300F788}"/>
              </a:ext>
            </a:extLst>
          </p:cNvPr>
          <p:cNvCxnSpPr>
            <a:cxnSpLocks/>
            <a:stCxn id="12" idx="1"/>
          </p:cNvCxnSpPr>
          <p:nvPr/>
        </p:nvCxnSpPr>
        <p:spPr>
          <a:xfrm flipH="1">
            <a:off x="5701937" y="2719948"/>
            <a:ext cx="1192198" cy="40300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 name="Google Shape;67;p15">
            <a:extLst>
              <a:ext uri="{FF2B5EF4-FFF2-40B4-BE49-F238E27FC236}">
                <a16:creationId xmlns:a16="http://schemas.microsoft.com/office/drawing/2014/main" id="{206B3D83-446C-55B3-8430-37119C9852E6}"/>
              </a:ext>
            </a:extLst>
          </p:cNvPr>
          <p:cNvSpPr txBox="1">
            <a:spLocks/>
          </p:cNvSpPr>
          <p:nvPr/>
        </p:nvSpPr>
        <p:spPr>
          <a:xfrm>
            <a:off x="487982" y="221561"/>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Polygon Zone Detection Filtering</a:t>
            </a:r>
          </a:p>
        </p:txBody>
      </p:sp>
    </p:spTree>
    <p:extLst>
      <p:ext uri="{BB962C8B-B14F-4D97-AF65-F5344CB8AC3E}">
        <p14:creationId xmlns:p14="http://schemas.microsoft.com/office/powerpoint/2010/main" val="2607972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a:spLocks noGrp="1"/>
          </p:cNvSpPr>
          <p:nvPr>
            <p:ph type="body" idx="1"/>
          </p:nvPr>
        </p:nvSpPr>
        <p:spPr>
          <a:xfrm>
            <a:off x="381000" y="883870"/>
            <a:ext cx="8575125" cy="956360"/>
          </a:xfrm>
          <a:prstGeom prst="rect">
            <a:avLst/>
          </a:prstGeom>
        </p:spPr>
        <p:txBody>
          <a:bodyPr spcFirstLastPara="1" wrap="square" lIns="91425" tIns="91425" rIns="91425" bIns="91425" anchor="t" anchorCtr="0">
            <a:normAutofit/>
          </a:bodyPr>
          <a:lstStyle/>
          <a:p>
            <a:pPr marL="114300" lvl="0" indent="0" algn="l" rtl="0">
              <a:lnSpc>
                <a:spcPct val="100000"/>
              </a:lnSpc>
              <a:spcBef>
                <a:spcPts val="0"/>
              </a:spcBef>
              <a:spcAft>
                <a:spcPts val="0"/>
              </a:spcAft>
              <a:buClr>
                <a:srgbClr val="0B7743"/>
              </a:buClr>
              <a:buSzPts val="1800"/>
              <a:buNone/>
            </a:pPr>
            <a:r>
              <a:rPr lang="en-US" sz="1800" dirty="0">
                <a:solidFill>
                  <a:srgbClr val="0B7743"/>
                </a:solidFill>
              </a:rPr>
              <a:t>We need to associate items with their respective owners and trigger an alert if the owner leaves without the item.</a:t>
            </a:r>
            <a:endParaRPr lang="en-US" sz="1000" dirty="0">
              <a:solidFill>
                <a:srgbClr val="0B7743"/>
              </a:solidFill>
            </a:endParaRPr>
          </a:p>
        </p:txBody>
      </p:sp>
      <p:sp>
        <p:nvSpPr>
          <p:cNvPr id="69" name="Google Shape;69;p15"/>
          <p:cNvSpPr txBox="1">
            <a:spLocks noGrp="1"/>
          </p:cNvSpPr>
          <p:nvPr>
            <p:ph type="body" idx="2"/>
          </p:nvPr>
        </p:nvSpPr>
        <p:spPr>
          <a:xfrm>
            <a:off x="381000" y="1716714"/>
            <a:ext cx="8390340" cy="2888715"/>
          </a:xfrm>
          <a:prstGeom prst="rect">
            <a:avLst/>
          </a:prstGeom>
        </p:spPr>
        <p:txBody>
          <a:bodyPr spcFirstLastPara="1" wrap="square" lIns="91425" tIns="91425" rIns="91425" bIns="91425" anchor="t" anchorCtr="0">
            <a:normAutofit/>
          </a:bodyPr>
          <a:lstStyle/>
          <a:p>
            <a:pPr indent="-342900">
              <a:lnSpc>
                <a:spcPct val="100000"/>
              </a:lnSpc>
              <a:spcBef>
                <a:spcPts val="1200"/>
              </a:spcBef>
              <a:buClr>
                <a:schemeClr val="accent1">
                  <a:lumMod val="50000"/>
                </a:schemeClr>
              </a:buClr>
              <a:buSzPct val="88000"/>
            </a:pPr>
            <a:r>
              <a:rPr lang="en-US" sz="1600" b="1" dirty="0">
                <a:solidFill>
                  <a:schemeClr val="accent1">
                    <a:lumMod val="50000"/>
                  </a:schemeClr>
                </a:solidFill>
              </a:rPr>
              <a:t>Entry Line Based Assignment</a:t>
            </a:r>
            <a:r>
              <a:rPr lang="en-US" sz="1600" dirty="0">
                <a:solidFill>
                  <a:schemeClr val="accent1">
                    <a:lumMod val="50000"/>
                  </a:schemeClr>
                </a:solidFill>
              </a:rPr>
              <a:t>: Used to pair an item with its owner when both cross the entry line simultaneously or in quick succession. Once an object is assigned to a person using the entry line method, the assignment is permanent for the duration of the tracking session. This ensures that their association remains intact even if they move around.</a:t>
            </a:r>
          </a:p>
          <a:p>
            <a:pPr marL="457200" lvl="0" indent="-342900" algn="l" rtl="0">
              <a:lnSpc>
                <a:spcPct val="100000"/>
              </a:lnSpc>
              <a:spcBef>
                <a:spcPts val="1200"/>
              </a:spcBef>
              <a:spcAft>
                <a:spcPts val="0"/>
              </a:spcAft>
              <a:buClr>
                <a:schemeClr val="accent1">
                  <a:lumMod val="50000"/>
                </a:schemeClr>
              </a:buClr>
              <a:buSzPct val="88000"/>
              <a:buChar char="●"/>
            </a:pPr>
            <a:r>
              <a:rPr lang="en-US" sz="1600" b="1" dirty="0">
                <a:solidFill>
                  <a:schemeClr val="accent1">
                    <a:lumMod val="50000"/>
                  </a:schemeClr>
                </a:solidFill>
              </a:rPr>
              <a:t>Proximity-Based Assignment</a:t>
            </a:r>
            <a:r>
              <a:rPr lang="en-US" sz="1600" dirty="0">
                <a:solidFill>
                  <a:schemeClr val="accent1">
                    <a:lumMod val="50000"/>
                  </a:schemeClr>
                </a:solidFill>
              </a:rPr>
              <a:t>: Used when the entry line logic does not capture the detection of both a person and their associated object simultaneously. This function ensures that objects are assigned to the nearest detected person based on the distance between their bounding boxes</a:t>
            </a:r>
          </a:p>
        </p:txBody>
      </p:sp>
      <p:sp>
        <p:nvSpPr>
          <p:cNvPr id="2" name="Google Shape;67;p15">
            <a:extLst>
              <a:ext uri="{FF2B5EF4-FFF2-40B4-BE49-F238E27FC236}">
                <a16:creationId xmlns:a16="http://schemas.microsoft.com/office/drawing/2014/main" id="{4D08A1A5-7464-A5A3-242C-248AFC0F565E}"/>
              </a:ext>
            </a:extLst>
          </p:cNvPr>
          <p:cNvSpPr txBox="1">
            <a:spLocks/>
          </p:cNvSpPr>
          <p:nvPr/>
        </p:nvSpPr>
        <p:spPr>
          <a:xfrm>
            <a:off x="487982" y="140920"/>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Item-Person Association</a:t>
            </a:r>
          </a:p>
        </p:txBody>
      </p:sp>
    </p:spTree>
    <p:extLst>
      <p:ext uri="{BB962C8B-B14F-4D97-AF65-F5344CB8AC3E}">
        <p14:creationId xmlns:p14="http://schemas.microsoft.com/office/powerpoint/2010/main" val="33083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bus&#10;&#10;Description automatically generated">
            <a:extLst>
              <a:ext uri="{FF2B5EF4-FFF2-40B4-BE49-F238E27FC236}">
                <a16:creationId xmlns:a16="http://schemas.microsoft.com/office/drawing/2014/main" id="{3B07F294-948C-D52B-4BA4-6568F08AD9A2}"/>
              </a:ext>
            </a:extLst>
          </p:cNvPr>
          <p:cNvPicPr>
            <a:picLocks noChangeAspect="1"/>
          </p:cNvPicPr>
          <p:nvPr/>
        </p:nvPicPr>
        <p:blipFill>
          <a:blip r:embed="rId2"/>
          <a:stretch>
            <a:fillRect/>
          </a:stretch>
        </p:blipFill>
        <p:spPr>
          <a:xfrm>
            <a:off x="981719" y="931680"/>
            <a:ext cx="6048142" cy="3780746"/>
          </a:xfrm>
          <a:prstGeom prst="rect">
            <a:avLst/>
          </a:prstGeom>
        </p:spPr>
      </p:pic>
      <p:sp>
        <p:nvSpPr>
          <p:cNvPr id="7" name="Rectangle 6">
            <a:extLst>
              <a:ext uri="{FF2B5EF4-FFF2-40B4-BE49-F238E27FC236}">
                <a16:creationId xmlns:a16="http://schemas.microsoft.com/office/drawing/2014/main" id="{C902C47A-AC8E-748D-F6C1-C5C885482F2D}"/>
              </a:ext>
            </a:extLst>
          </p:cNvPr>
          <p:cNvSpPr/>
          <p:nvPr/>
        </p:nvSpPr>
        <p:spPr>
          <a:xfrm>
            <a:off x="375771" y="1193976"/>
            <a:ext cx="1321460" cy="559342"/>
          </a:xfrm>
          <a:prstGeom prst="rect">
            <a:avLst/>
          </a:prstGeom>
          <a:solidFill>
            <a:schemeClr val="accent6">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rPr>
              <a:t>Tracking ID of person #3671</a:t>
            </a:r>
          </a:p>
        </p:txBody>
      </p:sp>
      <p:cxnSp>
        <p:nvCxnSpPr>
          <p:cNvPr id="8" name="Straight Connector 7">
            <a:extLst>
              <a:ext uri="{FF2B5EF4-FFF2-40B4-BE49-F238E27FC236}">
                <a16:creationId xmlns:a16="http://schemas.microsoft.com/office/drawing/2014/main" id="{08DD07F2-96F7-2961-75EA-54395190FB72}"/>
              </a:ext>
            </a:extLst>
          </p:cNvPr>
          <p:cNvCxnSpPr>
            <a:cxnSpLocks/>
            <a:endCxn id="7" idx="3"/>
          </p:cNvCxnSpPr>
          <p:nvPr/>
        </p:nvCxnSpPr>
        <p:spPr>
          <a:xfrm flipH="1">
            <a:off x="1697231" y="1036942"/>
            <a:ext cx="673678" cy="43670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A798955-0B89-86C2-7A55-7BA14351D8DA}"/>
              </a:ext>
            </a:extLst>
          </p:cNvPr>
          <p:cNvSpPr/>
          <p:nvPr/>
        </p:nvSpPr>
        <p:spPr>
          <a:xfrm>
            <a:off x="5525871" y="1682422"/>
            <a:ext cx="1939552" cy="559342"/>
          </a:xfrm>
          <a:prstGeom prst="rect">
            <a:avLst/>
          </a:prstGeom>
          <a:solidFill>
            <a:schemeClr val="accent6">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rPr>
              <a:t>ID of assigned owner #3671 Owner Status : Present</a:t>
            </a:r>
          </a:p>
        </p:txBody>
      </p:sp>
      <p:cxnSp>
        <p:nvCxnSpPr>
          <p:cNvPr id="13" name="Straight Connector 12">
            <a:extLst>
              <a:ext uri="{FF2B5EF4-FFF2-40B4-BE49-F238E27FC236}">
                <a16:creationId xmlns:a16="http://schemas.microsoft.com/office/drawing/2014/main" id="{A4576E06-4204-16E0-E611-56AFC300F788}"/>
              </a:ext>
            </a:extLst>
          </p:cNvPr>
          <p:cNvCxnSpPr>
            <a:cxnSpLocks/>
          </p:cNvCxnSpPr>
          <p:nvPr/>
        </p:nvCxnSpPr>
        <p:spPr>
          <a:xfrm flipH="1">
            <a:off x="4005791" y="1682422"/>
            <a:ext cx="1520080" cy="6078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 name="Google Shape;67;p15">
            <a:extLst>
              <a:ext uri="{FF2B5EF4-FFF2-40B4-BE49-F238E27FC236}">
                <a16:creationId xmlns:a16="http://schemas.microsoft.com/office/drawing/2014/main" id="{206B3D83-446C-55B3-8430-37119C9852E6}"/>
              </a:ext>
            </a:extLst>
          </p:cNvPr>
          <p:cNvSpPr txBox="1">
            <a:spLocks/>
          </p:cNvSpPr>
          <p:nvPr/>
        </p:nvSpPr>
        <p:spPr>
          <a:xfrm>
            <a:off x="487982" y="221561"/>
            <a:ext cx="7638748"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b="1" dirty="0">
                <a:solidFill>
                  <a:srgbClr val="0B713F"/>
                </a:solidFill>
              </a:rPr>
              <a:t>Item-Person Association</a:t>
            </a:r>
          </a:p>
        </p:txBody>
      </p:sp>
      <p:cxnSp>
        <p:nvCxnSpPr>
          <p:cNvPr id="11" name="Straight Connector 10">
            <a:extLst>
              <a:ext uri="{FF2B5EF4-FFF2-40B4-BE49-F238E27FC236}">
                <a16:creationId xmlns:a16="http://schemas.microsoft.com/office/drawing/2014/main" id="{F95E9E94-13A1-E3D7-361C-0C409465703D}"/>
              </a:ext>
            </a:extLst>
          </p:cNvPr>
          <p:cNvCxnSpPr>
            <a:cxnSpLocks/>
          </p:cNvCxnSpPr>
          <p:nvPr/>
        </p:nvCxnSpPr>
        <p:spPr>
          <a:xfrm flipH="1">
            <a:off x="4639907" y="2241764"/>
            <a:ext cx="885964" cy="105194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B3545C7-B5EE-19AA-6C1A-3AFB121AF756}"/>
              </a:ext>
            </a:extLst>
          </p:cNvPr>
          <p:cNvSpPr/>
          <p:nvPr/>
        </p:nvSpPr>
        <p:spPr>
          <a:xfrm>
            <a:off x="856951" y="3341628"/>
            <a:ext cx="840280" cy="231747"/>
          </a:xfrm>
          <a:prstGeom prst="rect">
            <a:avLst/>
          </a:prstGeom>
          <a:solidFill>
            <a:schemeClr val="accent6">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rPr>
              <a:t>Entry Line</a:t>
            </a:r>
          </a:p>
        </p:txBody>
      </p:sp>
      <p:cxnSp>
        <p:nvCxnSpPr>
          <p:cNvPr id="28" name="Straight Connector 27">
            <a:extLst>
              <a:ext uri="{FF2B5EF4-FFF2-40B4-BE49-F238E27FC236}">
                <a16:creationId xmlns:a16="http://schemas.microsoft.com/office/drawing/2014/main" id="{C5581443-3A66-621A-8D1F-78BAA618EBA8}"/>
              </a:ext>
            </a:extLst>
          </p:cNvPr>
          <p:cNvCxnSpPr>
            <a:cxnSpLocks/>
          </p:cNvCxnSpPr>
          <p:nvPr/>
        </p:nvCxnSpPr>
        <p:spPr>
          <a:xfrm flipH="1">
            <a:off x="1697231" y="3341629"/>
            <a:ext cx="673678" cy="71608"/>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8465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TotalTime>
  <Words>1059</Words>
  <Application>Microsoft Office PowerPoint</Application>
  <PresentationFormat>On-screen Show (16:9)</PresentationFormat>
  <Paragraphs>78</Paragraphs>
  <Slides>16</Slides>
  <Notes>13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Simple Light</vt:lpstr>
      <vt:lpstr>Beep: Left Behind Items Detection in Autonomous Public Transport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Sahil Bishnoi</cp:lastModifiedBy>
  <cp:revision>44</cp:revision>
  <dcterms:modified xsi:type="dcterms:W3CDTF">2024-07-23T03:31:19Z</dcterms:modified>
</cp:coreProperties>
</file>